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74" r:id="rId2"/>
    <p:sldId id="283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</p:sldIdLst>
  <p:sldSz cx="18288000" cy="10287000"/>
  <p:notesSz cx="6858000" cy="9144000"/>
  <p:embeddedFontLst>
    <p:embeddedFont>
      <p:font typeface="Gmarket Sans Medium" panose="020B0600000101010101" charset="-127"/>
      <p:regular r:id="rId19"/>
    </p:embeddedFont>
    <p:embeddedFont>
      <p:font typeface="동국체" pitchFamily="2" charset="-127"/>
      <p:regular r:id="rId20"/>
    </p:embeddedFont>
    <p:embeddedFont>
      <p:font typeface="맑은 고딕" panose="020B0503020000020004" pitchFamily="50" charset="-127"/>
      <p:regular r:id="rId21"/>
      <p:bold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4656" autoAdjust="0"/>
  </p:normalViewPr>
  <p:slideViewPr>
    <p:cSldViewPr>
      <p:cViewPr varScale="1">
        <p:scale>
          <a:sx n="70" d="100"/>
          <a:sy n="70" d="100"/>
        </p:scale>
        <p:origin x="78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3864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6FD8A-7346-41AC-AE53-FC49943487E1}" type="datetimeFigureOut">
              <a:rPr lang="en-GB" smtClean="0"/>
              <a:t>26/03/2025</a:t>
            </a:fld>
            <a:endParaRPr lang="en-GB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GB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C83506-4D9A-49DE-83C5-3CCD675368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9314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2147483647" y="-2147483648"/>
            <a:ext cx="2147483647" cy="2147483647"/>
            <a:chOff x="0" y="0"/>
            <a:chExt cx="0" cy="0"/>
          </a:xfrm>
        </p:grpSpPr>
      </p:grpSp>
      <p:grpSp>
        <p:nvGrpSpPr>
          <p:cNvPr id="8" name="Group 8"/>
          <p:cNvGrpSpPr/>
          <p:nvPr/>
        </p:nvGrpSpPr>
        <p:grpSpPr>
          <a:xfrm>
            <a:off x="2147483647" y="-2147483648"/>
            <a:ext cx="2147483647" cy="2147483647"/>
            <a:chOff x="0" y="0"/>
            <a:chExt cx="0" cy="0"/>
          </a:xfrm>
        </p:grpSpPr>
      </p:grpSp>
      <p:sp>
        <p:nvSpPr>
          <p:cNvPr id="12" name="TextBox 12"/>
          <p:cNvSpPr txBox="1"/>
          <p:nvPr/>
        </p:nvSpPr>
        <p:spPr>
          <a:xfrm>
            <a:off x="3632200" y="4152900"/>
            <a:ext cx="11023600" cy="35687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ko-KR" altLang="en-US" sz="20000" b="0" i="0" u="none" strike="noStrike" spc="-400" dirty="0">
                <a:solidFill>
                  <a:srgbClr val="9E9E9E"/>
                </a:solidFill>
                <a:latin typeface="동국체" pitchFamily="2" charset="-127"/>
                <a:ea typeface="동국체" pitchFamily="2" charset="-127"/>
              </a:rPr>
              <a:t>인용</a:t>
            </a:r>
            <a:endParaRPr lang="ko-KR" sz="20000" b="0" i="0" u="none" strike="noStrike" spc="-400" dirty="0">
              <a:solidFill>
                <a:srgbClr val="595959"/>
              </a:solidFill>
              <a:latin typeface="동국체" pitchFamily="2" charset="-127"/>
              <a:ea typeface="동국체" pitchFamily="2" charset="-127"/>
            </a:endParaR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7200" y="2603500"/>
            <a:ext cx="4686300" cy="74930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7086600" y="2781300"/>
            <a:ext cx="4191000" cy="3810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ko-KR" altLang="en-US" sz="2200" b="0" i="0" u="none" strike="noStrike" dirty="0" err="1">
                <a:solidFill>
                  <a:srgbClr val="000000"/>
                </a:solidFill>
                <a:latin typeface="Gmarket Sans Medium"/>
              </a:rPr>
              <a:t>졸업논문캡스톤프로젝트</a:t>
            </a:r>
            <a:endParaRPr lang="en-US" sz="2200" b="0" i="0" u="none" strike="noStrike" dirty="0">
              <a:solidFill>
                <a:srgbClr val="000000"/>
              </a:solidFill>
              <a:latin typeface="Gmarket Sans Medium"/>
            </a:endParaRPr>
          </a:p>
        </p:txBody>
      </p:sp>
    </p:spTree>
    <p:extLst>
      <p:ext uri="{BB962C8B-B14F-4D97-AF65-F5344CB8AC3E}">
        <p14:creationId xmlns:p14="http://schemas.microsoft.com/office/powerpoint/2010/main" val="353727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E78F8E16-B782-48C9-ADD0-407A21E89660}"/>
              </a:ext>
            </a:extLst>
          </p:cNvPr>
          <p:cNvSpPr txBox="1"/>
          <p:nvPr/>
        </p:nvSpPr>
        <p:spPr>
          <a:xfrm>
            <a:off x="7296150" y="1194086"/>
            <a:ext cx="3695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dirty="0">
                <a:latin typeface="동국체" pitchFamily="2" charset="-127"/>
                <a:ea typeface="동국체" pitchFamily="2" charset="-127"/>
              </a:rPr>
              <a:t>인용하는 법 </a:t>
            </a:r>
            <a:endParaRPr lang="en-GB" sz="5400" dirty="0">
              <a:latin typeface="동국체" pitchFamily="2" charset="-127"/>
              <a:ea typeface="동국체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4BEC4B-9270-423D-B768-B8718312FD46}"/>
              </a:ext>
            </a:extLst>
          </p:cNvPr>
          <p:cNvSpPr txBox="1"/>
          <p:nvPr/>
        </p:nvSpPr>
        <p:spPr>
          <a:xfrm>
            <a:off x="1231900" y="2628900"/>
            <a:ext cx="15824200" cy="6464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직간접 인용한 후에는 가능한 한 가까운 위치에 괄호를 넣고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외국 저자는 성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 (Last name)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만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국내 저자인 경우에는 성명 전체와 쪽수를 표시함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본문에서 저자의 이름이 이미 언급되어 인용 출처가 분명할 경우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괄호 안에 저자명을 따로 적지 않고 쪽수만 기입함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본문과 인용문헌 모두에서 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영문체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 따옴표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(〃)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가 아닌 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한글체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 따옴표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 (“”)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를 사용함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  <a:endParaRPr lang="en-US" altLang="ko-KR" sz="4000" dirty="0">
              <a:latin typeface="+mj-lt"/>
              <a:ea typeface="빙그레체" panose="0203050300000000000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55993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E78F8E16-B782-48C9-ADD0-407A21E89660}"/>
              </a:ext>
            </a:extLst>
          </p:cNvPr>
          <p:cNvSpPr txBox="1"/>
          <p:nvPr/>
        </p:nvSpPr>
        <p:spPr>
          <a:xfrm>
            <a:off x="7296150" y="1194086"/>
            <a:ext cx="3695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dirty="0">
                <a:latin typeface="동국체" pitchFamily="2" charset="-127"/>
                <a:ea typeface="동국체" pitchFamily="2" charset="-127"/>
              </a:rPr>
              <a:t>직접인용</a:t>
            </a:r>
            <a:endParaRPr lang="en-GB" altLang="ko-KR" sz="5400" dirty="0">
              <a:latin typeface="동국체" pitchFamily="2" charset="-127"/>
              <a:ea typeface="동국체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4BEC4B-9270-423D-B768-B8718312FD46}"/>
              </a:ext>
            </a:extLst>
          </p:cNvPr>
          <p:cNvSpPr txBox="1"/>
          <p:nvPr/>
        </p:nvSpPr>
        <p:spPr>
          <a:xfrm>
            <a:off x="1231900" y="2628900"/>
            <a:ext cx="15824200" cy="2764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다른 사람이 쓴 원문을 그대로 가져다 쓰는 것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 </a:t>
            </a:r>
            <a:endParaRPr lang="en-US" altLang="ko-KR" sz="4000" dirty="0">
              <a:latin typeface="동국체" pitchFamily="2" charset="-127"/>
              <a:ea typeface="동국체" pitchFamily="2" charset="-127"/>
            </a:endParaRP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세줄 미만의 짧은 인용문은 큰따옴표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(“”)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로 저자명 참고한 페이지 번호까지 표기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 </a:t>
            </a:r>
            <a:endParaRPr lang="en-US" altLang="ko-KR" sz="4000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28110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E78F8E16-B782-48C9-ADD0-407A21E89660}"/>
              </a:ext>
            </a:extLst>
          </p:cNvPr>
          <p:cNvSpPr txBox="1"/>
          <p:nvPr/>
        </p:nvSpPr>
        <p:spPr>
          <a:xfrm>
            <a:off x="6467475" y="1181100"/>
            <a:ext cx="5353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>
                <a:latin typeface="동국체" pitchFamily="2" charset="-127"/>
                <a:ea typeface="동국체" pitchFamily="2" charset="-127"/>
              </a:rPr>
              <a:t>직접인용 예시</a:t>
            </a:r>
            <a:endParaRPr lang="en-GB" altLang="ko-KR" sz="5400" dirty="0">
              <a:latin typeface="동국체" pitchFamily="2" charset="-127"/>
              <a:ea typeface="동국체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4BEC4B-9270-423D-B768-B8718312FD46}"/>
              </a:ext>
            </a:extLst>
          </p:cNvPr>
          <p:cNvSpPr txBox="1"/>
          <p:nvPr/>
        </p:nvSpPr>
        <p:spPr>
          <a:xfrm>
            <a:off x="1231900" y="2628900"/>
            <a:ext cx="15824200" cy="3666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홍길동에 따르면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“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트로이는 동인인물로 결론 내릴 수 있을 정도의 유사성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”(11)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이 존재한다고 주장한다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“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트로이는 동인인물로 결론 내릴 수 있을 정도의 유사성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”(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홍길동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11)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이 존재한다고 주장한다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28852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E78F8E16-B782-48C9-ADD0-407A21E89660}"/>
              </a:ext>
            </a:extLst>
          </p:cNvPr>
          <p:cNvSpPr txBox="1"/>
          <p:nvPr/>
        </p:nvSpPr>
        <p:spPr>
          <a:xfrm>
            <a:off x="6467475" y="1181100"/>
            <a:ext cx="5353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dirty="0">
                <a:latin typeface="동국체" pitchFamily="2" charset="-127"/>
                <a:ea typeface="동국체" pitchFamily="2" charset="-127"/>
              </a:rPr>
              <a:t>간접인용</a:t>
            </a:r>
            <a:endParaRPr lang="en-GB" altLang="ko-KR" sz="5400" dirty="0">
              <a:latin typeface="동국체" pitchFamily="2" charset="-127"/>
              <a:ea typeface="동국체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4BEC4B-9270-423D-B768-B8718312FD46}"/>
              </a:ext>
            </a:extLst>
          </p:cNvPr>
          <p:cNvSpPr txBox="1"/>
          <p:nvPr/>
        </p:nvSpPr>
        <p:spPr>
          <a:xfrm>
            <a:off x="1231900" y="2628900"/>
            <a:ext cx="15824200" cy="6436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그대로 인용하지 않고 원문을 요약하거나 원문의 함축된 뜻을 논문 작성자의 말로 표현한 것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즉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남의 생각이나 말을 자신이 이해한 내용으로 바꾸어 표현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(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스스로 해석하여 인용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).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원전의 내용이나 뜻이 잘못 전달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(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왜곡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)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되지 않도록 주의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되도록 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‘-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에 따르면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’, ‘-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에 의하면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’, ‘-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는 다음과 같이 말했다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’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등의 표현을 사용하여 간접 인용된 부분임을 밝히고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인용의 시작 또는 끝에 출처표기를 함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25025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E78F8E16-B782-48C9-ADD0-407A21E89660}"/>
              </a:ext>
            </a:extLst>
          </p:cNvPr>
          <p:cNvSpPr txBox="1"/>
          <p:nvPr/>
        </p:nvSpPr>
        <p:spPr>
          <a:xfrm>
            <a:off x="6467475" y="1181100"/>
            <a:ext cx="5353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dirty="0">
                <a:latin typeface="동국체" pitchFamily="2" charset="-127"/>
                <a:ea typeface="동국체" pitchFamily="2" charset="-127"/>
              </a:rPr>
              <a:t>간접인용 예시</a:t>
            </a:r>
            <a:endParaRPr lang="en-GB" altLang="ko-KR" sz="5400" dirty="0">
              <a:latin typeface="동국체" pitchFamily="2" charset="-127"/>
              <a:ea typeface="동국체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4BEC4B-9270-423D-B768-B8718312FD46}"/>
              </a:ext>
            </a:extLst>
          </p:cNvPr>
          <p:cNvSpPr txBox="1"/>
          <p:nvPr/>
        </p:nvSpPr>
        <p:spPr>
          <a:xfrm>
            <a:off x="1231900" y="2628900"/>
            <a:ext cx="15824200" cy="459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진정성 있는 커뮤니케이션에 필요한 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3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가지 요소는 행동 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(Action),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공감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 (Sympathy),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시간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 (Time)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이다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(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홍길동 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4-5).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홍길동과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 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김영희에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 의하면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혼이 없는 자기증식을 지닌 나노기계가 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생물권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 전체를 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회색점액으로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 분쇄해버릴지도 모른다는 것이다 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(8-10). </a:t>
            </a:r>
          </a:p>
        </p:txBody>
      </p:sp>
    </p:spTree>
    <p:extLst>
      <p:ext uri="{BB962C8B-B14F-4D97-AF65-F5344CB8AC3E}">
        <p14:creationId xmlns:p14="http://schemas.microsoft.com/office/powerpoint/2010/main" val="763151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E78F8E16-B782-48C9-ADD0-407A21E89660}"/>
              </a:ext>
            </a:extLst>
          </p:cNvPr>
          <p:cNvSpPr txBox="1"/>
          <p:nvPr/>
        </p:nvSpPr>
        <p:spPr>
          <a:xfrm>
            <a:off x="6467475" y="800100"/>
            <a:ext cx="5353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dirty="0">
                <a:latin typeface="동국체" pitchFamily="2" charset="-127"/>
                <a:ea typeface="동국체" pitchFamily="2" charset="-127"/>
              </a:rPr>
              <a:t>독립인용</a:t>
            </a:r>
            <a:endParaRPr lang="en-GB" altLang="ko-KR" sz="5400" dirty="0">
              <a:latin typeface="동국체" pitchFamily="2" charset="-127"/>
              <a:ea typeface="동국체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4BEC4B-9270-423D-B768-B8718312FD46}"/>
              </a:ext>
            </a:extLst>
          </p:cNvPr>
          <p:cNvSpPr txBox="1"/>
          <p:nvPr/>
        </p:nvSpPr>
        <p:spPr>
          <a:xfrm>
            <a:off x="1447800" y="2133108"/>
            <a:ext cx="15824200" cy="7387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+mn-ea"/>
              </a:rPr>
              <a:t>인용할 구절이 길 경우에만 독립된 인용 </a:t>
            </a:r>
            <a:r>
              <a:rPr lang="en-US" altLang="ko-KR" sz="4000" dirty="0">
                <a:latin typeface="+mn-ea"/>
              </a:rPr>
              <a:t>(block</a:t>
            </a:r>
            <a:r>
              <a:rPr lang="ko-KR" altLang="en-US" sz="4000" dirty="0">
                <a:latin typeface="+mn-ea"/>
              </a:rPr>
              <a:t> </a:t>
            </a:r>
            <a:r>
              <a:rPr lang="en-US" altLang="ko-KR" sz="4000" dirty="0">
                <a:latin typeface="+mn-ea"/>
              </a:rPr>
              <a:t>quotation)</a:t>
            </a:r>
            <a:r>
              <a:rPr lang="ko-KR" altLang="en-US" sz="4000" dirty="0">
                <a:latin typeface="+mn-ea"/>
              </a:rPr>
              <a:t>을</a:t>
            </a:r>
            <a:r>
              <a:rPr lang="en-US" altLang="ko-KR" sz="4000" dirty="0">
                <a:latin typeface="+mn-ea"/>
              </a:rPr>
              <a:t> </a:t>
            </a:r>
            <a:r>
              <a:rPr lang="ko-KR" altLang="en-US" sz="4000" dirty="0">
                <a:latin typeface="+mn-ea"/>
              </a:rPr>
              <a:t>사용함</a:t>
            </a:r>
            <a:r>
              <a:rPr lang="en-US" altLang="ko-KR" sz="4000" dirty="0">
                <a:latin typeface="+mn-ea"/>
              </a:rPr>
              <a:t>. 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4000" dirty="0">
                <a:latin typeface="+mn-ea"/>
              </a:rPr>
              <a:t>3</a:t>
            </a:r>
            <a:r>
              <a:rPr lang="ko-KR" altLang="en-US" sz="4000" dirty="0">
                <a:latin typeface="+mn-ea"/>
              </a:rPr>
              <a:t>줄 이상 또는 </a:t>
            </a:r>
            <a:r>
              <a:rPr lang="en-US" altLang="ko-KR" sz="4000" dirty="0">
                <a:latin typeface="+mn-ea"/>
              </a:rPr>
              <a:t>40</a:t>
            </a:r>
            <a:r>
              <a:rPr lang="ko-KR" altLang="en-US" sz="4000" dirty="0">
                <a:latin typeface="+mn-ea"/>
              </a:rPr>
              <a:t>단어 이상인 경우 독립된 인용으로 처리</a:t>
            </a:r>
            <a:r>
              <a:rPr lang="en-US" altLang="ko-KR" sz="4000" dirty="0">
                <a:latin typeface="+mn-ea"/>
              </a:rPr>
              <a:t>.</a:t>
            </a:r>
            <a:r>
              <a:rPr lang="ko-KR" altLang="en-US" sz="4000" dirty="0">
                <a:latin typeface="+mn-ea"/>
              </a:rPr>
              <a:t> </a:t>
            </a:r>
            <a:endParaRPr lang="en-US" altLang="ko-KR" sz="4000" dirty="0">
              <a:latin typeface="+mn-ea"/>
            </a:endParaRP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+mn-ea"/>
              </a:rPr>
              <a:t>본문과 구분되어 따로 단락으로 표시</a:t>
            </a:r>
            <a:r>
              <a:rPr lang="en-US" altLang="ko-KR" sz="4000" dirty="0">
                <a:latin typeface="+mn-ea"/>
              </a:rPr>
              <a:t>.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+mn-ea"/>
              </a:rPr>
              <a:t>왼쪽 여백 </a:t>
            </a:r>
            <a:r>
              <a:rPr lang="en-US" altLang="ko-KR" sz="4000" dirty="0">
                <a:latin typeface="+mn-ea"/>
              </a:rPr>
              <a:t>2</a:t>
            </a:r>
            <a:r>
              <a:rPr lang="ko-KR" altLang="en-US" sz="4000" dirty="0">
                <a:latin typeface="+mn-ea"/>
              </a:rPr>
              <a:t>글자</a:t>
            </a:r>
            <a:r>
              <a:rPr lang="en-US" altLang="ko-KR" sz="4000" dirty="0">
                <a:latin typeface="+mn-ea"/>
              </a:rPr>
              <a:t>, </a:t>
            </a:r>
            <a:r>
              <a:rPr lang="ko-KR" altLang="en-US" sz="4000" dirty="0">
                <a:latin typeface="+mn-ea"/>
              </a:rPr>
              <a:t>들여쓰기 </a:t>
            </a:r>
            <a:r>
              <a:rPr lang="en-US" altLang="ko-KR" sz="4000" dirty="0">
                <a:latin typeface="+mn-ea"/>
              </a:rPr>
              <a:t>2</a:t>
            </a:r>
            <a:r>
              <a:rPr lang="ko-KR" altLang="en-US" sz="4000" dirty="0">
                <a:latin typeface="+mn-ea"/>
              </a:rPr>
              <a:t>칸</a:t>
            </a:r>
            <a:r>
              <a:rPr lang="en-US" altLang="ko-KR" sz="4000" dirty="0">
                <a:latin typeface="+mn-ea"/>
              </a:rPr>
              <a:t>, </a:t>
            </a:r>
            <a:r>
              <a:rPr lang="ko-KR" altLang="en-US" sz="4000" dirty="0">
                <a:latin typeface="+mn-ea"/>
              </a:rPr>
              <a:t>행간 </a:t>
            </a:r>
            <a:r>
              <a:rPr lang="en-US" altLang="ko-KR" sz="4000" dirty="0">
                <a:latin typeface="+mn-ea"/>
              </a:rPr>
              <a:t>150%, </a:t>
            </a:r>
            <a:r>
              <a:rPr lang="ko-KR" altLang="en-US" sz="4000" dirty="0">
                <a:latin typeface="+mn-ea"/>
              </a:rPr>
              <a:t>글자크기 </a:t>
            </a:r>
            <a:r>
              <a:rPr lang="en-US" altLang="ko-KR" sz="4000" dirty="0">
                <a:latin typeface="+mn-ea"/>
              </a:rPr>
              <a:t>9pt .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+mn-ea"/>
              </a:rPr>
              <a:t>따옴표는 사용하지 않음</a:t>
            </a:r>
            <a:r>
              <a:rPr lang="en-US" altLang="ko-KR" sz="4000" dirty="0">
                <a:latin typeface="+mn-ea"/>
              </a:rPr>
              <a:t>. 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+mn-ea"/>
              </a:rPr>
              <a:t>한글 번역문 먼저 제시하고</a:t>
            </a:r>
            <a:r>
              <a:rPr lang="en-US" altLang="ko-KR" sz="4000" dirty="0">
                <a:latin typeface="+mn-ea"/>
              </a:rPr>
              <a:t>, </a:t>
            </a:r>
            <a:r>
              <a:rPr lang="ko-KR" altLang="en-US" sz="4000" dirty="0">
                <a:latin typeface="+mn-ea"/>
              </a:rPr>
              <a:t>원문은 바로 뒤에 이어서 씀</a:t>
            </a:r>
            <a:r>
              <a:rPr lang="en-US" altLang="ko-KR" sz="4000" dirty="0">
                <a:latin typeface="+mn-ea"/>
              </a:rPr>
              <a:t>. 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+mn-ea"/>
              </a:rPr>
              <a:t>번역문과 원문 사이에 한 줄 띄우기</a:t>
            </a:r>
            <a:r>
              <a:rPr lang="en-US" altLang="ko-KR" sz="4000" dirty="0">
                <a:latin typeface="+mn-ea"/>
              </a:rPr>
              <a:t>.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+mn-ea"/>
              </a:rPr>
              <a:t>출처는 원문 인용문 마침표 뒤에 한 칸을 띄운 후</a:t>
            </a:r>
            <a:r>
              <a:rPr lang="en-US" altLang="ko-KR" sz="4000" dirty="0">
                <a:latin typeface="+mn-ea"/>
              </a:rPr>
              <a:t>, </a:t>
            </a:r>
            <a:r>
              <a:rPr lang="ko-KR" altLang="en-US" sz="4000" dirty="0">
                <a:latin typeface="+mn-ea"/>
              </a:rPr>
              <a:t> 괄호를 열어 표기</a:t>
            </a:r>
            <a:r>
              <a:rPr lang="en-US" altLang="ko-KR" sz="4000" dirty="0">
                <a:latin typeface="+mn-ea"/>
              </a:rPr>
              <a:t>.</a:t>
            </a:r>
            <a:r>
              <a:rPr lang="ko-KR" altLang="en-US" sz="4000" dirty="0">
                <a:latin typeface="+mn-ea"/>
              </a:rPr>
              <a:t>  </a:t>
            </a:r>
            <a:endParaRPr lang="en-US" altLang="ko-KR" sz="4000" dirty="0">
              <a:latin typeface="동국체" pitchFamily="2" charset="-127"/>
              <a:ea typeface="동국체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94191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E78F8E16-B782-48C9-ADD0-407A21E89660}"/>
              </a:ext>
            </a:extLst>
          </p:cNvPr>
          <p:cNvSpPr txBox="1"/>
          <p:nvPr/>
        </p:nvSpPr>
        <p:spPr>
          <a:xfrm>
            <a:off x="6467475" y="800100"/>
            <a:ext cx="5353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dirty="0">
                <a:latin typeface="동국체" pitchFamily="2" charset="-127"/>
                <a:ea typeface="동국체" pitchFamily="2" charset="-127"/>
              </a:rPr>
              <a:t>독립인용 예시</a:t>
            </a:r>
            <a:endParaRPr lang="en-GB" altLang="ko-KR" sz="5400" dirty="0">
              <a:latin typeface="동국체" pitchFamily="2" charset="-127"/>
              <a:ea typeface="동국체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4BEC4B-9270-423D-B768-B8718312FD46}"/>
              </a:ext>
            </a:extLst>
          </p:cNvPr>
          <p:cNvSpPr txBox="1"/>
          <p:nvPr/>
        </p:nvSpPr>
        <p:spPr>
          <a:xfrm>
            <a:off x="1231900" y="2019300"/>
            <a:ext cx="15824200" cy="7273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1600" marR="0" indent="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3500" kern="0" spc="-10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그쪽 방향으로 창문을 내다보면 오랜 세월 늘 그늘이 져서 거무칙칙한 높다란 벽이 막힘없이 들어오는데</a:t>
            </a:r>
            <a:r>
              <a:rPr lang="en-US" altLang="ko-KR" sz="3500" kern="0" spc="-10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3500" kern="0" spc="-10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이 벽은 그 속에 숨어있는 아름다움을 알아보기 위해 망원경을 쓸 필요가 없이</a:t>
            </a:r>
            <a:r>
              <a:rPr lang="en-US" altLang="ko-KR" sz="3500" kern="0" spc="-10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3500" kern="0" spc="-10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어떤 근시안이라도 볼 수 있을 정도로 내 유리창에서 </a:t>
            </a:r>
            <a:r>
              <a:rPr lang="en-US" altLang="ko-KR" sz="3500" kern="0" spc="-10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3</a:t>
            </a:r>
            <a:r>
              <a:rPr lang="ko-KR" altLang="en-US" sz="3500" kern="0" spc="-10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미터도 안 되는 곳까지 바싹 붙어 있었다</a:t>
            </a:r>
            <a:r>
              <a:rPr lang="en-US" altLang="ko-KR" sz="3500" kern="0" spc="-10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.</a:t>
            </a:r>
          </a:p>
          <a:p>
            <a:pPr marL="101600" marR="0" indent="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ko-KR" altLang="en-US" sz="3500" kern="0" dirty="0">
              <a:solidFill>
                <a:srgbClr val="000000"/>
              </a:solidFill>
              <a:latin typeface="동국체" pitchFamily="2" charset="-127"/>
              <a:ea typeface="동국체" pitchFamily="2" charset="-127"/>
            </a:endParaRPr>
          </a:p>
          <a:p>
            <a:pPr marL="101600" marR="0" indent="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500" kern="0" spc="-10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In that direction, my windows commanded an unobstructed view of a lofty wall, black by age and everlasting shade; which wall required no spy-glass to bring out its lurking beauties, but, for the benefit of all near-sighted spectators, was pushed up to within ten feet of my window-panes. (｢</a:t>
            </a:r>
            <a:r>
              <a:rPr lang="ko-KR" altLang="en-US" sz="3500" kern="0" spc="-100" dirty="0" err="1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바틀비</a:t>
            </a:r>
            <a:r>
              <a:rPr lang="en-US" altLang="ko-KR" sz="3500" kern="0" spc="-10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｣ 22)</a:t>
            </a:r>
            <a:endParaRPr lang="ko-KR" altLang="en-US" sz="3500" kern="0" dirty="0">
              <a:solidFill>
                <a:srgbClr val="000000"/>
              </a:solidFill>
              <a:latin typeface="동국체" pitchFamily="2" charset="-127"/>
              <a:ea typeface="동국체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63004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2147483647" y="-2147483648"/>
            <a:ext cx="2147483647" cy="2147483647"/>
            <a:chOff x="0" y="0"/>
            <a:chExt cx="0" cy="0"/>
          </a:xfrm>
        </p:grpSpPr>
      </p:grpSp>
      <p:grpSp>
        <p:nvGrpSpPr>
          <p:cNvPr id="8" name="Group 8"/>
          <p:cNvGrpSpPr/>
          <p:nvPr/>
        </p:nvGrpSpPr>
        <p:grpSpPr>
          <a:xfrm>
            <a:off x="2147483647" y="-2147483648"/>
            <a:ext cx="2147483647" cy="2147483647"/>
            <a:chOff x="0" y="0"/>
            <a:chExt cx="0" cy="0"/>
          </a:xfrm>
        </p:grpSpPr>
      </p:grpSp>
      <p:sp>
        <p:nvSpPr>
          <p:cNvPr id="12" name="TextBox 12"/>
          <p:cNvSpPr txBox="1"/>
          <p:nvPr/>
        </p:nvSpPr>
        <p:spPr>
          <a:xfrm>
            <a:off x="3632200" y="4152900"/>
            <a:ext cx="11023600" cy="35687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ko-KR" altLang="en-US" sz="20000" b="0" i="0" u="none" strike="noStrike" spc="-400" dirty="0">
                <a:solidFill>
                  <a:srgbClr val="9E9E9E"/>
                </a:solidFill>
                <a:latin typeface="동국체" pitchFamily="2" charset="-127"/>
                <a:ea typeface="동국체" pitchFamily="2" charset="-127"/>
              </a:rPr>
              <a:t>참고문헌</a:t>
            </a:r>
            <a:endParaRPr lang="ko-KR" sz="20000" b="0" i="0" u="none" strike="noStrike" spc="-400" dirty="0">
              <a:solidFill>
                <a:srgbClr val="595959"/>
              </a:solidFill>
              <a:latin typeface="동국체" pitchFamily="2" charset="-127"/>
              <a:ea typeface="동국체" pitchFamily="2" charset="-127"/>
            </a:endParaR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7200" y="2603500"/>
            <a:ext cx="4686300" cy="74930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7086600" y="2781300"/>
            <a:ext cx="4191000" cy="3810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ko-KR" altLang="en-US" sz="2200" b="0" i="0" u="none" strike="noStrike" dirty="0" err="1">
                <a:solidFill>
                  <a:srgbClr val="000000"/>
                </a:solidFill>
                <a:latin typeface="Gmarket Sans Medium"/>
              </a:rPr>
              <a:t>졸업논문캡스톤프로젝트</a:t>
            </a:r>
            <a:endParaRPr lang="en-US" sz="2200" b="0" i="0" u="none" strike="noStrike" dirty="0">
              <a:solidFill>
                <a:srgbClr val="000000"/>
              </a:solidFill>
              <a:latin typeface="Gmarket Sans Medium"/>
            </a:endParaRPr>
          </a:p>
        </p:txBody>
      </p:sp>
    </p:spTree>
    <p:extLst>
      <p:ext uri="{BB962C8B-B14F-4D97-AF65-F5344CB8AC3E}">
        <p14:creationId xmlns:p14="http://schemas.microsoft.com/office/powerpoint/2010/main" val="1794783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E78F8E16-B782-48C9-ADD0-407A21E89660}"/>
              </a:ext>
            </a:extLst>
          </p:cNvPr>
          <p:cNvSpPr txBox="1"/>
          <p:nvPr/>
        </p:nvSpPr>
        <p:spPr>
          <a:xfrm>
            <a:off x="5710237" y="1104900"/>
            <a:ext cx="6867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dirty="0">
                <a:latin typeface="동국체" pitchFamily="2" charset="-127"/>
                <a:ea typeface="동국체" pitchFamily="2" charset="-127"/>
              </a:rPr>
              <a:t>참고문헌 규격 및 순서  </a:t>
            </a:r>
            <a:endParaRPr lang="en-GB" altLang="ko-KR" sz="5400" dirty="0">
              <a:latin typeface="동국체" pitchFamily="2" charset="-127"/>
              <a:ea typeface="동국체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4BEC4B-9270-423D-B768-B8718312FD46}"/>
              </a:ext>
            </a:extLst>
          </p:cNvPr>
          <p:cNvSpPr txBox="1"/>
          <p:nvPr/>
        </p:nvSpPr>
        <p:spPr>
          <a:xfrm>
            <a:off x="1231900" y="2628900"/>
            <a:ext cx="13189884" cy="4611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참고문헌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: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가운데 정렬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글자크기 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12 pt.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내용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: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양쪽 정렬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글자크기 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11 </a:t>
            </a:r>
            <a:r>
              <a:rPr lang="en-US" altLang="ko-KR" sz="4000" dirty="0" err="1">
                <a:latin typeface="동국체" pitchFamily="2" charset="-127"/>
                <a:ea typeface="동국체" pitchFamily="2" charset="-127"/>
              </a:rPr>
              <a:t>pt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 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내어쓰기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 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33 pt.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한글 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→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영어 순으로 </a:t>
            </a:r>
            <a:endParaRPr lang="en-US" altLang="ko-KR" sz="4000" dirty="0">
              <a:latin typeface="동국체" pitchFamily="2" charset="-127"/>
              <a:ea typeface="동국체" pitchFamily="2" charset="-127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한글은 가나다 순으로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영어는 알파벳 순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한글 논문을 영어로 번역할 필요는 없음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06103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E78F8E16-B782-48C9-ADD0-407A21E89660}"/>
              </a:ext>
            </a:extLst>
          </p:cNvPr>
          <p:cNvSpPr txBox="1"/>
          <p:nvPr/>
        </p:nvSpPr>
        <p:spPr>
          <a:xfrm>
            <a:off x="5710237" y="1104900"/>
            <a:ext cx="6867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dirty="0">
                <a:latin typeface="동국체" pitchFamily="2" charset="-127"/>
                <a:ea typeface="동국체" pitchFamily="2" charset="-127"/>
              </a:rPr>
              <a:t>저서</a:t>
            </a:r>
            <a:r>
              <a:rPr lang="en-US" altLang="ko-KR" sz="5400" dirty="0">
                <a:latin typeface="동국체" pitchFamily="2" charset="-127"/>
                <a:ea typeface="동국체" pitchFamily="2" charset="-127"/>
              </a:rPr>
              <a:t>(</a:t>
            </a:r>
            <a:r>
              <a:rPr lang="ko-KR" altLang="en-US" sz="5400" dirty="0">
                <a:latin typeface="동국체" pitchFamily="2" charset="-127"/>
                <a:ea typeface="동국체" pitchFamily="2" charset="-127"/>
              </a:rPr>
              <a:t>국문</a:t>
            </a:r>
            <a:r>
              <a:rPr lang="en-US" altLang="ko-KR" sz="5400" dirty="0">
                <a:latin typeface="동국체" pitchFamily="2" charset="-127"/>
                <a:ea typeface="동국체" pitchFamily="2" charset="-127"/>
              </a:rPr>
              <a:t>)</a:t>
            </a:r>
            <a:endParaRPr lang="en-GB" altLang="ko-KR" sz="5400" dirty="0">
              <a:latin typeface="동국체" pitchFamily="2" charset="-127"/>
              <a:ea typeface="동국체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4BEC4B-9270-423D-B768-B8718312FD46}"/>
              </a:ext>
            </a:extLst>
          </p:cNvPr>
          <p:cNvSpPr txBox="1"/>
          <p:nvPr/>
        </p:nvSpPr>
        <p:spPr>
          <a:xfrm>
            <a:off x="1231900" y="2628900"/>
            <a:ext cx="15608300" cy="3694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저자명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『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저서명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』. 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출판지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: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출판사명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출판연도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 예시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)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천선영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『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죽음을 살다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』.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파주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: 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나남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2012.</a:t>
            </a:r>
          </a:p>
          <a:p>
            <a:pPr>
              <a:lnSpc>
                <a:spcPct val="150000"/>
              </a:lnSpc>
            </a:pPr>
            <a:endParaRPr lang="en-US" altLang="ko-KR" sz="4000" dirty="0">
              <a:latin typeface="동국체" pitchFamily="2" charset="-127"/>
              <a:ea typeface="동국체" pitchFamily="2" charset="-127"/>
            </a:endParaRP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출판지는 책의 앞 또는 뒤에 출판정보에서 찾을 수 있음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91505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E78F8E16-B782-48C9-ADD0-407A21E89660}"/>
              </a:ext>
            </a:extLst>
          </p:cNvPr>
          <p:cNvSpPr txBox="1"/>
          <p:nvPr/>
        </p:nvSpPr>
        <p:spPr>
          <a:xfrm>
            <a:off x="5710237" y="1104900"/>
            <a:ext cx="6867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dirty="0">
                <a:latin typeface="동국체" pitchFamily="2" charset="-127"/>
                <a:ea typeface="동국체" pitchFamily="2" charset="-127"/>
              </a:rPr>
              <a:t>번역서</a:t>
            </a:r>
            <a:r>
              <a:rPr lang="en-US" altLang="ko-KR" sz="5400" dirty="0">
                <a:latin typeface="동국체" pitchFamily="2" charset="-127"/>
                <a:ea typeface="동국체" pitchFamily="2" charset="-127"/>
              </a:rPr>
              <a:t>(</a:t>
            </a:r>
            <a:r>
              <a:rPr lang="ko-KR" altLang="en-US" sz="5400" dirty="0">
                <a:latin typeface="동국체" pitchFamily="2" charset="-127"/>
                <a:ea typeface="동국체" pitchFamily="2" charset="-127"/>
              </a:rPr>
              <a:t>국문</a:t>
            </a:r>
            <a:r>
              <a:rPr lang="en-US" altLang="ko-KR" sz="5400" dirty="0">
                <a:latin typeface="동국체" pitchFamily="2" charset="-127"/>
                <a:ea typeface="동국체" pitchFamily="2" charset="-127"/>
              </a:rPr>
              <a:t>)</a:t>
            </a:r>
            <a:endParaRPr lang="en-GB" altLang="ko-KR" sz="5400" dirty="0">
              <a:latin typeface="동국체" pitchFamily="2" charset="-127"/>
              <a:ea typeface="동국체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4BEC4B-9270-423D-B768-B8718312FD46}"/>
              </a:ext>
            </a:extLst>
          </p:cNvPr>
          <p:cNvSpPr txBox="1"/>
          <p:nvPr/>
        </p:nvSpPr>
        <p:spPr>
          <a:xfrm>
            <a:off x="768350" y="2705100"/>
            <a:ext cx="16751300" cy="1847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원저자명 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(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성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이름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),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번역자명 역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.『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저서명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』. 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출판지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: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출판사명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출판연도</a:t>
            </a:r>
            <a:endParaRPr lang="en-US" altLang="ko-KR" sz="4000" dirty="0">
              <a:latin typeface="동국체" pitchFamily="2" charset="-127"/>
              <a:ea typeface="동국체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  예시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) 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까뮈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알베르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김하영 역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『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시지프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 신화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』.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서울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: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책세상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1997.</a:t>
            </a:r>
          </a:p>
        </p:txBody>
      </p:sp>
    </p:spTree>
    <p:extLst>
      <p:ext uri="{BB962C8B-B14F-4D97-AF65-F5344CB8AC3E}">
        <p14:creationId xmlns:p14="http://schemas.microsoft.com/office/powerpoint/2010/main" val="3244837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E78F8E16-B782-48C9-ADD0-407A21E89660}"/>
              </a:ext>
            </a:extLst>
          </p:cNvPr>
          <p:cNvSpPr txBox="1"/>
          <p:nvPr/>
        </p:nvSpPr>
        <p:spPr>
          <a:xfrm>
            <a:off x="5710237" y="1104900"/>
            <a:ext cx="6867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dirty="0">
                <a:latin typeface="동국체" pitchFamily="2" charset="-127"/>
                <a:ea typeface="동국체" pitchFamily="2" charset="-127"/>
              </a:rPr>
              <a:t>학술논문</a:t>
            </a:r>
            <a:r>
              <a:rPr lang="en-US" altLang="ko-KR" sz="5400" dirty="0">
                <a:latin typeface="동국체" pitchFamily="2" charset="-127"/>
                <a:ea typeface="동국체" pitchFamily="2" charset="-127"/>
              </a:rPr>
              <a:t>(</a:t>
            </a:r>
            <a:r>
              <a:rPr lang="ko-KR" altLang="en-US" sz="5400" dirty="0">
                <a:latin typeface="동국체" pitchFamily="2" charset="-127"/>
                <a:ea typeface="동국체" pitchFamily="2" charset="-127"/>
              </a:rPr>
              <a:t>국문</a:t>
            </a:r>
            <a:r>
              <a:rPr lang="en-US" altLang="ko-KR" sz="5400" dirty="0">
                <a:latin typeface="동국체" pitchFamily="2" charset="-127"/>
                <a:ea typeface="동국체" pitchFamily="2" charset="-127"/>
              </a:rPr>
              <a:t>)</a:t>
            </a:r>
            <a:endParaRPr lang="en-GB" altLang="ko-KR" sz="5400" dirty="0">
              <a:latin typeface="동국체" pitchFamily="2" charset="-127"/>
              <a:ea typeface="동국체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4BEC4B-9270-423D-B768-B8718312FD46}"/>
              </a:ext>
            </a:extLst>
          </p:cNvPr>
          <p:cNvSpPr txBox="1"/>
          <p:nvPr/>
        </p:nvSpPr>
        <p:spPr>
          <a:xfrm>
            <a:off x="768350" y="2705100"/>
            <a:ext cx="16751300" cy="6458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연구자명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「논문제목」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.『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간행물명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』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권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호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 (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발행연도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):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쪽수표시</a:t>
            </a:r>
            <a:endParaRPr lang="en-US" altLang="ko-KR" sz="4000" dirty="0">
              <a:latin typeface="동국체" pitchFamily="2" charset="-127"/>
              <a:ea typeface="동국체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  예시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)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홍길동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「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필경사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」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.『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문학저널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』42.2 (2024): 157-45.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altLang="ko-KR" sz="4000" dirty="0">
              <a:latin typeface="동국체" pitchFamily="2" charset="-127"/>
              <a:ea typeface="동국체" pitchFamily="2" charset="-127"/>
            </a:endParaRPr>
          </a:p>
          <a:p>
            <a:pPr>
              <a:lnSpc>
                <a:spcPct val="150000"/>
              </a:lnSpc>
            </a:pPr>
            <a:r>
              <a:rPr lang="en-GB" altLang="ko-KR" sz="4000" dirty="0">
                <a:latin typeface="동국체" pitchFamily="2" charset="-127"/>
                <a:ea typeface="동국체" pitchFamily="2" charset="-127"/>
              </a:rPr>
              <a:t>&lt;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유의사항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&gt;</a:t>
            </a:r>
            <a:endParaRPr lang="en-GB" altLang="ko-KR" sz="4000" dirty="0">
              <a:latin typeface="동국체" pitchFamily="2" charset="-127"/>
              <a:ea typeface="동국체" pitchFamily="2" charset="-127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논문 제목 뒤의「」에는 마침표를 찍지만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 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『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간행물명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』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뒤에는 마침표를 찍지 않음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 </a:t>
            </a:r>
            <a:endParaRPr lang="en-US" altLang="ko-KR" sz="4000" dirty="0">
              <a:latin typeface="동국체" pitchFamily="2" charset="-127"/>
              <a:ea typeface="동국체" pitchFamily="2" charset="-127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호가 없을 때는 권만 쓰면 됨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43 (2024)</a:t>
            </a:r>
          </a:p>
        </p:txBody>
      </p:sp>
    </p:spTree>
    <p:extLst>
      <p:ext uri="{BB962C8B-B14F-4D97-AF65-F5344CB8AC3E}">
        <p14:creationId xmlns:p14="http://schemas.microsoft.com/office/powerpoint/2010/main" val="496738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E78F8E16-B782-48C9-ADD0-407A21E89660}"/>
              </a:ext>
            </a:extLst>
          </p:cNvPr>
          <p:cNvSpPr txBox="1"/>
          <p:nvPr/>
        </p:nvSpPr>
        <p:spPr>
          <a:xfrm>
            <a:off x="5710237" y="1104900"/>
            <a:ext cx="6867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dirty="0">
                <a:latin typeface="동국체" pitchFamily="2" charset="-127"/>
                <a:ea typeface="동국체" pitchFamily="2" charset="-127"/>
              </a:rPr>
              <a:t>학위논문</a:t>
            </a:r>
            <a:r>
              <a:rPr lang="en-US" altLang="ko-KR" sz="5400" dirty="0">
                <a:latin typeface="동국체" pitchFamily="2" charset="-127"/>
                <a:ea typeface="동국체" pitchFamily="2" charset="-127"/>
              </a:rPr>
              <a:t>(</a:t>
            </a:r>
            <a:r>
              <a:rPr lang="ko-KR" altLang="en-US" sz="5400" dirty="0">
                <a:latin typeface="동국체" pitchFamily="2" charset="-127"/>
                <a:ea typeface="동국체" pitchFamily="2" charset="-127"/>
              </a:rPr>
              <a:t>국문</a:t>
            </a:r>
            <a:r>
              <a:rPr lang="en-US" altLang="ko-KR" sz="5400" dirty="0">
                <a:latin typeface="동국체" pitchFamily="2" charset="-127"/>
                <a:ea typeface="동국체" pitchFamily="2" charset="-127"/>
              </a:rPr>
              <a:t>)</a:t>
            </a:r>
            <a:endParaRPr lang="en-GB" altLang="ko-KR" sz="5400" dirty="0">
              <a:latin typeface="동국체" pitchFamily="2" charset="-127"/>
              <a:ea typeface="동국체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4BEC4B-9270-423D-B768-B8718312FD46}"/>
              </a:ext>
            </a:extLst>
          </p:cNvPr>
          <p:cNvSpPr txBox="1"/>
          <p:nvPr/>
        </p:nvSpPr>
        <p:spPr>
          <a:xfrm>
            <a:off x="768350" y="2705100"/>
            <a:ext cx="16751300" cy="2770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연구자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“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논문명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.”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석사 또는 박사학위논문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학위수여대학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발행년도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예시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) 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박방초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“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융의 심리학으로 본 콤플렉스의 이해 착한 아이 콤플렉스를 중심으로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.”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석사학위논문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협성대학교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2016. </a:t>
            </a:r>
          </a:p>
        </p:txBody>
      </p:sp>
    </p:spTree>
    <p:extLst>
      <p:ext uri="{BB962C8B-B14F-4D97-AF65-F5344CB8AC3E}">
        <p14:creationId xmlns:p14="http://schemas.microsoft.com/office/powerpoint/2010/main" val="8762838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E78F8E16-B782-48C9-ADD0-407A21E89660}"/>
              </a:ext>
            </a:extLst>
          </p:cNvPr>
          <p:cNvSpPr txBox="1"/>
          <p:nvPr/>
        </p:nvSpPr>
        <p:spPr>
          <a:xfrm>
            <a:off x="5710237" y="1104900"/>
            <a:ext cx="6867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dirty="0">
                <a:latin typeface="동국체" pitchFamily="2" charset="-127"/>
                <a:ea typeface="동국체" pitchFamily="2" charset="-127"/>
              </a:rPr>
              <a:t>단행본</a:t>
            </a:r>
            <a:r>
              <a:rPr lang="en-US" altLang="ko-KR" sz="5400" dirty="0">
                <a:latin typeface="동국체" pitchFamily="2" charset="-127"/>
                <a:ea typeface="동국체" pitchFamily="2" charset="-127"/>
              </a:rPr>
              <a:t>(</a:t>
            </a:r>
            <a:r>
              <a:rPr lang="ko-KR" altLang="en-US" sz="5400" dirty="0">
                <a:latin typeface="동국체" pitchFamily="2" charset="-127"/>
                <a:ea typeface="동국체" pitchFamily="2" charset="-127"/>
              </a:rPr>
              <a:t>영문</a:t>
            </a:r>
            <a:r>
              <a:rPr lang="en-US" altLang="ko-KR" sz="5400" dirty="0">
                <a:latin typeface="동국체" pitchFamily="2" charset="-127"/>
                <a:ea typeface="동국체" pitchFamily="2" charset="-127"/>
              </a:rPr>
              <a:t>)</a:t>
            </a:r>
            <a:endParaRPr lang="en-GB" altLang="ko-KR" sz="5400" dirty="0">
              <a:latin typeface="동국체" pitchFamily="2" charset="-127"/>
              <a:ea typeface="동국체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4BEC4B-9270-423D-B768-B8718312FD46}"/>
              </a:ext>
            </a:extLst>
          </p:cNvPr>
          <p:cNvSpPr txBox="1"/>
          <p:nvPr/>
        </p:nvSpPr>
        <p:spPr>
          <a:xfrm>
            <a:off x="768350" y="2705100"/>
            <a:ext cx="16751300" cy="1847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저자명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 (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성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이름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). </a:t>
            </a:r>
            <a:r>
              <a:rPr lang="ko-KR" altLang="en-US" sz="4000" i="1" dirty="0" err="1">
                <a:latin typeface="동국체" pitchFamily="2" charset="-127"/>
                <a:ea typeface="동국체" pitchFamily="2" charset="-127"/>
              </a:rPr>
              <a:t>저서명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출판지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: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출판사명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출판연도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외국 대학 출판사의 경우 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University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는 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U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로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 Press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는 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P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로 줄여 쓴다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785277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E78F8E16-B782-48C9-ADD0-407A21E89660}"/>
              </a:ext>
            </a:extLst>
          </p:cNvPr>
          <p:cNvSpPr txBox="1"/>
          <p:nvPr/>
        </p:nvSpPr>
        <p:spPr>
          <a:xfrm>
            <a:off x="5710237" y="1104900"/>
            <a:ext cx="6867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dirty="0">
                <a:latin typeface="동국체" pitchFamily="2" charset="-127"/>
                <a:ea typeface="동국체" pitchFamily="2" charset="-127"/>
              </a:rPr>
              <a:t>학술논문</a:t>
            </a:r>
            <a:r>
              <a:rPr lang="en-US" altLang="ko-KR" sz="5400" dirty="0">
                <a:latin typeface="동국체" pitchFamily="2" charset="-127"/>
                <a:ea typeface="동국체" pitchFamily="2" charset="-127"/>
              </a:rPr>
              <a:t>(</a:t>
            </a:r>
            <a:r>
              <a:rPr lang="ko-KR" altLang="en-US" sz="5400" dirty="0">
                <a:latin typeface="동국체" pitchFamily="2" charset="-127"/>
                <a:ea typeface="동국체" pitchFamily="2" charset="-127"/>
              </a:rPr>
              <a:t>영문</a:t>
            </a:r>
            <a:r>
              <a:rPr lang="en-US" altLang="ko-KR" sz="5400" dirty="0">
                <a:latin typeface="동국체" pitchFamily="2" charset="-127"/>
                <a:ea typeface="동국체" pitchFamily="2" charset="-127"/>
              </a:rPr>
              <a:t>)</a:t>
            </a:r>
            <a:endParaRPr lang="en-GB" altLang="ko-KR" sz="5400" dirty="0">
              <a:latin typeface="동국체" pitchFamily="2" charset="-127"/>
              <a:ea typeface="동국체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4BEC4B-9270-423D-B768-B8718312FD46}"/>
              </a:ext>
            </a:extLst>
          </p:cNvPr>
          <p:cNvSpPr txBox="1"/>
          <p:nvPr/>
        </p:nvSpPr>
        <p:spPr>
          <a:xfrm>
            <a:off x="768350" y="2705100"/>
            <a:ext cx="16751300" cy="6464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연구자명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“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논문제목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.”</a:t>
            </a:r>
            <a:r>
              <a:rPr lang="ko-KR" altLang="en-US" sz="4000" i="1" dirty="0">
                <a:latin typeface="동국체" pitchFamily="2" charset="-127"/>
                <a:ea typeface="동국체" pitchFamily="2" charset="-127"/>
              </a:rPr>
              <a:t>간행물명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 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권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(Vol.).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호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(No.) (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발행연도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):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쪽수표시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4000" kern="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  </a:t>
            </a:r>
            <a:r>
              <a:rPr lang="ko-KR" altLang="en-US" sz="4000" kern="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예시</a:t>
            </a:r>
            <a:r>
              <a:rPr lang="en-US" altLang="ko-KR" sz="4000" kern="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) </a:t>
            </a:r>
            <a:r>
              <a:rPr lang="en-US" altLang="ko-KR" sz="4000" kern="0" dirty="0" err="1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Macovski</a:t>
            </a:r>
            <a:r>
              <a:rPr lang="en-US" altLang="ko-KR" sz="4000" kern="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, Michael S. “Wuthering Heights and the Rhetoric of Interpretation.” </a:t>
            </a:r>
            <a:r>
              <a:rPr lang="en-US" altLang="ko-KR" sz="4000" i="1" kern="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ELH </a:t>
            </a:r>
            <a:r>
              <a:rPr lang="en-US" altLang="ko-KR" sz="4000" kern="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54.2 (1987): 363–84.</a:t>
            </a:r>
          </a:p>
          <a:p>
            <a:pPr>
              <a:lnSpc>
                <a:spcPct val="150000"/>
              </a:lnSpc>
            </a:pPr>
            <a:endParaRPr lang="en-US" altLang="ko-KR" sz="4000" kern="0" dirty="0">
              <a:solidFill>
                <a:srgbClr val="000000"/>
              </a:solidFill>
              <a:latin typeface="동국체" pitchFamily="2" charset="-127"/>
              <a:ea typeface="동국체" pitchFamily="2" charset="-127"/>
            </a:endParaRPr>
          </a:p>
          <a:p>
            <a:pPr>
              <a:lnSpc>
                <a:spcPct val="150000"/>
              </a:lnSpc>
            </a:pPr>
            <a:r>
              <a:rPr lang="en-GB" altLang="ko-KR" sz="4000" dirty="0">
                <a:latin typeface="동국체" pitchFamily="2" charset="-127"/>
                <a:ea typeface="동국체" pitchFamily="2" charset="-127"/>
              </a:rPr>
              <a:t>&lt;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유의사항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&gt;</a:t>
            </a:r>
            <a:endParaRPr lang="en-US" altLang="ko-KR" sz="4000" kern="0" dirty="0">
              <a:solidFill>
                <a:srgbClr val="000000"/>
              </a:solidFill>
              <a:latin typeface="동국체" pitchFamily="2" charset="-127"/>
              <a:ea typeface="동국체" pitchFamily="2" charset="-127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kern="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큰 따옴표 모양 </a:t>
            </a:r>
            <a:r>
              <a:rPr lang="en-US" altLang="ko-KR" sz="4000" kern="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“(O) "(X)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4000" kern="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“.”- </a:t>
            </a:r>
            <a:r>
              <a:rPr lang="ko-KR" altLang="en-US" sz="4000" kern="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안에 마침표가 들어가고 간행물명 뒤에는 마침표가 없음</a:t>
            </a:r>
            <a:r>
              <a:rPr lang="en-US" altLang="ko-KR" sz="4000" kern="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453616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동국체"/>
        <a:ea typeface="동국체"/>
        <a:cs typeface=""/>
      </a:majorFont>
      <a:minorFont>
        <a:latin typeface="동국체"/>
        <a:ea typeface="동국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</TotalTime>
  <Words>762</Words>
  <Application>Microsoft Office PowerPoint</Application>
  <PresentationFormat>사용자 지정</PresentationFormat>
  <Paragraphs>67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3" baseType="lpstr">
      <vt:lpstr>맑은 고딕</vt:lpstr>
      <vt:lpstr>Gmarket Sans Medium</vt:lpstr>
      <vt:lpstr>빙그레체</vt:lpstr>
      <vt:lpstr>Arial</vt:lpstr>
      <vt:lpstr>동국체</vt:lpstr>
      <vt:lpstr>Wingdings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MS H</dc:creator>
  <cp:lastModifiedBy>USER</cp:lastModifiedBy>
  <cp:revision>46</cp:revision>
  <dcterms:created xsi:type="dcterms:W3CDTF">2006-08-16T00:00:00Z</dcterms:created>
  <dcterms:modified xsi:type="dcterms:W3CDTF">2025-03-26T01:04:30Z</dcterms:modified>
</cp:coreProperties>
</file>