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4" r:id="rId2"/>
    <p:sldId id="283" r:id="rId3"/>
    <p:sldId id="298" r:id="rId4"/>
    <p:sldId id="299" r:id="rId5"/>
    <p:sldId id="300" r:id="rId6"/>
    <p:sldId id="301" r:id="rId7"/>
    <p:sldId id="289" r:id="rId8"/>
    <p:sldId id="290" r:id="rId9"/>
    <p:sldId id="302" r:id="rId10"/>
    <p:sldId id="292" r:id="rId11"/>
    <p:sldId id="296" r:id="rId12"/>
    <p:sldId id="293" r:id="rId13"/>
    <p:sldId id="294" r:id="rId14"/>
    <p:sldId id="297" r:id="rId15"/>
    <p:sldId id="295" r:id="rId16"/>
  </p:sldIdLst>
  <p:sldSz cx="18288000" cy="10287000"/>
  <p:notesSz cx="6858000" cy="9144000"/>
  <p:embeddedFontLst>
    <p:embeddedFont>
      <p:font typeface="Gmarket Sans Medium" panose="020B0600000101010101" charset="-127"/>
      <p:regular r:id="rId18"/>
    </p:embeddedFont>
    <p:embeddedFont>
      <p:font typeface="맑은 고딕" panose="020B0503020000020004" pitchFamily="50" charset="-127"/>
      <p:regular r:id="rId19"/>
      <p:bold r:id="rId20"/>
    </p:embeddedFont>
    <p:embeddedFont>
      <p:font typeface="빙그레체" panose="02030503000000000000" pitchFamily="18" charset="-127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56" autoAdjust="0"/>
  </p:normalViewPr>
  <p:slideViewPr>
    <p:cSldViewPr>
      <p:cViewPr varScale="1">
        <p:scale>
          <a:sx n="72" d="100"/>
          <a:sy n="72" d="100"/>
        </p:scale>
        <p:origin x="6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86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6FD8A-7346-41AC-AE53-FC49943487E1}" type="datetimeFigureOut">
              <a:rPr lang="en-GB" smtClean="0"/>
              <a:t>02/04/2026</a:t>
            </a:fld>
            <a:endParaRPr lang="en-GB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GB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83506-4D9A-49DE-83C5-3CCD675368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31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grpSp>
        <p:nvGrpSpPr>
          <p:cNvPr id="8" name="Group 8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sp>
        <p:nvSpPr>
          <p:cNvPr id="12" name="TextBox 12"/>
          <p:cNvSpPr txBox="1"/>
          <p:nvPr/>
        </p:nvSpPr>
        <p:spPr>
          <a:xfrm>
            <a:off x="3632200" y="4152900"/>
            <a:ext cx="11023600" cy="3568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0000" b="0" i="0" u="none" strike="noStrike" spc="-400" dirty="0">
                <a:solidFill>
                  <a:srgbClr val="9E9E9E"/>
                </a:solidFill>
                <a:latin typeface="동국체" pitchFamily="2" charset="-127"/>
                <a:ea typeface="동국체" pitchFamily="2" charset="-127"/>
              </a:rPr>
              <a:t>인용</a:t>
            </a:r>
            <a:endParaRPr lang="ko-KR" sz="20000" b="0" i="0" u="none" strike="noStrike" spc="-400" dirty="0">
              <a:solidFill>
                <a:srgbClr val="595959"/>
              </a:solidFill>
              <a:latin typeface="동국체" pitchFamily="2" charset="-127"/>
              <a:ea typeface="동국체" pitchFamily="2" charset="-127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2603500"/>
            <a:ext cx="4686300" cy="7493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086600" y="2781300"/>
            <a:ext cx="4191000" cy="381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200" b="0" i="0" u="none" strike="noStrike" dirty="0" err="1">
                <a:solidFill>
                  <a:srgbClr val="000000"/>
                </a:solidFill>
                <a:latin typeface="Gmarket Sans Medium"/>
              </a:rPr>
              <a:t>졸업논문캡스톤프로젝트</a:t>
            </a:r>
            <a:endParaRPr lang="en-US" sz="2200" b="0" i="0" u="none" strike="noStrike" dirty="0">
              <a:solidFill>
                <a:srgbClr val="000000"/>
              </a:solidFill>
              <a:latin typeface="Gmarke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372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7048500" y="4191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인용하는 법 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828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본문 내 인용은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MLA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형식을 기본으로 하되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국문 논문의 작성 관행에 따라 다음과 같이 표기한다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120015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직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·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간접 인용한 후에는 가능한 한 가까운 위치에 출처를 표시한다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120015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외국 저자는 성과 쪽수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(Pascoe 24)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를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국내 저자의 경우에는 성명 전체와 쪽수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24)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를 표시한다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120015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본문에서 저자의 이름이 이미 언급되어 출처가 분명할 경우에는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괄호 안에 저자명을 반복하지 않고 쪽수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(24)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만 기입한다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 </a:t>
            </a:r>
          </a:p>
          <a:p>
            <a:pPr marL="1200150" lvl="1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본문과 인용문헌에서는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영문체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큰따옴표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(“ ”)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 아닌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한글체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큰따옴표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“”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를 사용한다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endParaRPr lang="en-US" altLang="ko-KR" sz="4000" dirty="0">
              <a:latin typeface="+mj-lt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599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924675" y="419100"/>
            <a:ext cx="4438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직접 인용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828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직접 인용은 다른 사람이 쓴 원문을 그대로 가져다 쓰는 것이다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세 줄 미만의 짧은 직접 인용문은 큰따옴표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“”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표시하고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인용문 뒤 괄호 안에 저자명과 참고한 쪽수를 표기한다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다만 본문에서 저자명이 이미 언급된 경우에는 괄호 안에 쪽수만 표기한다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홍길동에 따르면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트로이는 동인인물로 결론 내릴 수 있을 정도의 유사성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(11)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 존재한다고 주장한다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트로이는 동일인물로 결론 내릴 수 있을 정도의 유사성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11)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 존재한다고 주장한다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4024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924675" y="419100"/>
            <a:ext cx="4438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간접 인용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7360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간접 인용은 원문을 그대로 옮기지 않고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내용을 요약하거나 뜻을 풀어서 자신의 말로 다시 표현하는 것이다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즉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다른 사람의 생각이나 주장을 자신의 이해를 바탕으로 바꾸어 서술하는 방식이다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이때 원문의 의미가 왜곡되거나 축소되지 않도록 주의해야 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보통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–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에 따르면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-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에 의하면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-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/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…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라고 본다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’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등의 표현을 사용하여 간접 인용임을 분명히 하고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출처를 함께 표시한다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간접 인용에서는 직접 인용과 달리 큰따옴표를 사용하지 않는다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051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924674" y="419100"/>
            <a:ext cx="5419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간접 인용 예시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3666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진정성 있는 커뮤니케이션에 필요한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3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가지 요소는 행동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(Action),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공감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(Sympathy),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시간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(Time)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4-5).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홍길동과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김영희에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의하면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혼이 없는 자기 증식을 지닌 나노기계가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생물권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전체를 회색 점액으로 분쇄해 버릴지도 모른다는 것이다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(8-10). </a:t>
            </a:r>
          </a:p>
        </p:txBody>
      </p:sp>
    </p:spTree>
    <p:extLst>
      <p:ext uri="{BB962C8B-B14F-4D97-AF65-F5344CB8AC3E}">
        <p14:creationId xmlns:p14="http://schemas.microsoft.com/office/powerpoint/2010/main" val="85880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924675" y="419100"/>
            <a:ext cx="4438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독립인용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9206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독립인용 </a:t>
            </a:r>
            <a:r>
              <a:rPr lang="en-US" altLang="ko-KR" sz="4000" dirty="0">
                <a:latin typeface="+mn-ea"/>
              </a:rPr>
              <a:t>(block</a:t>
            </a:r>
            <a:r>
              <a:rPr lang="ko-KR" altLang="en-US" sz="4000" dirty="0">
                <a:latin typeface="+mn-ea"/>
              </a:rPr>
              <a:t> </a:t>
            </a:r>
            <a:r>
              <a:rPr lang="en-US" altLang="ko-KR" sz="4000" dirty="0">
                <a:latin typeface="+mn-ea"/>
              </a:rPr>
              <a:t>quotation)</a:t>
            </a:r>
            <a:r>
              <a:rPr lang="ko-KR" altLang="en-US" sz="4000" dirty="0">
                <a:latin typeface="+mn-ea"/>
              </a:rPr>
              <a:t>은 인용할 구절이 길 때 사용하는 방식이다</a:t>
            </a:r>
            <a:r>
              <a:rPr lang="en-US" altLang="ko-KR" sz="4000" dirty="0">
                <a:latin typeface="+mn-ea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보통 세 줄 이상 또는 </a:t>
            </a:r>
            <a:r>
              <a:rPr lang="en-US" altLang="ko-KR" sz="4000" dirty="0">
                <a:latin typeface="+mn-ea"/>
              </a:rPr>
              <a:t>40</a:t>
            </a:r>
            <a:r>
              <a:rPr lang="ko-KR" altLang="en-US" sz="4000" dirty="0">
                <a:latin typeface="+mn-ea"/>
              </a:rPr>
              <a:t>단어 이상인 경우에는 독립인용으로 처리한다</a:t>
            </a:r>
            <a:r>
              <a:rPr lang="en-US" altLang="ko-KR" sz="4000" dirty="0">
                <a:latin typeface="+mn-ea"/>
              </a:rPr>
              <a:t>.</a:t>
            </a:r>
            <a:r>
              <a:rPr lang="ko-KR" altLang="en-US" sz="4000" dirty="0">
                <a:latin typeface="+mn-ea"/>
              </a:rPr>
              <a:t> </a:t>
            </a:r>
            <a:endParaRPr lang="en-US" altLang="ko-KR" sz="4000" dirty="0">
              <a:latin typeface="+mn-ea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독립인용은 본문과 구별하여 별도의 단락으로 제시한다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왼쪽 여백 </a:t>
            </a:r>
            <a:r>
              <a:rPr lang="en-US" altLang="ko-KR" sz="4000" dirty="0">
                <a:latin typeface="+mn-ea"/>
              </a:rPr>
              <a:t>10pt, </a:t>
            </a:r>
            <a:r>
              <a:rPr lang="ko-KR" altLang="en-US" sz="4000" dirty="0">
                <a:latin typeface="+mn-ea"/>
              </a:rPr>
              <a:t>행간 </a:t>
            </a:r>
            <a:r>
              <a:rPr lang="en-US" altLang="ko-KR" sz="4000" dirty="0">
                <a:latin typeface="+mn-ea"/>
              </a:rPr>
              <a:t>150%, </a:t>
            </a:r>
            <a:r>
              <a:rPr lang="ko-KR" altLang="en-US" sz="4000" dirty="0">
                <a:latin typeface="+mn-ea"/>
              </a:rPr>
              <a:t>글자 크기 </a:t>
            </a:r>
            <a:r>
              <a:rPr lang="en-US" altLang="ko-KR" sz="4000" dirty="0">
                <a:latin typeface="+mn-ea"/>
              </a:rPr>
              <a:t>9pt</a:t>
            </a:r>
            <a:r>
              <a:rPr lang="ko-KR" altLang="en-US" sz="4000" dirty="0">
                <a:latin typeface="+mn-ea"/>
              </a:rPr>
              <a:t>로</a:t>
            </a:r>
            <a:r>
              <a:rPr lang="en-US" altLang="ko-KR" sz="4000" dirty="0">
                <a:latin typeface="+mn-ea"/>
              </a:rPr>
              <a:t> </a:t>
            </a:r>
            <a:r>
              <a:rPr lang="ko-KR" altLang="en-US" sz="4000" dirty="0">
                <a:latin typeface="+mn-ea"/>
              </a:rPr>
              <a:t>설정한다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독립인용에서는 큰따옴표를 사용하지 않는다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한글 번역문을 먼저 제시하고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원문은 바로 뒤에 이어서 쓴다</a:t>
            </a:r>
            <a:r>
              <a:rPr lang="en-US" altLang="ko-KR" sz="4000" dirty="0">
                <a:latin typeface="+mn-ea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번역문과 원문 사이에는 한 줄을 띄운다</a:t>
            </a:r>
            <a:r>
              <a:rPr lang="en-US" altLang="ko-KR" sz="4000" dirty="0">
                <a:latin typeface="+mn-ea"/>
              </a:rPr>
              <a:t>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+mn-ea"/>
              </a:rPr>
              <a:t>출처는 원문 인용문 끝의 마침표 뒤에 한 칸을 띄운 후</a:t>
            </a:r>
            <a:r>
              <a:rPr lang="en-US" altLang="ko-KR" sz="4000" dirty="0">
                <a:latin typeface="+mn-ea"/>
              </a:rPr>
              <a:t>, </a:t>
            </a:r>
            <a:r>
              <a:rPr lang="ko-KR" altLang="en-US" sz="4000" dirty="0">
                <a:latin typeface="+mn-ea"/>
              </a:rPr>
              <a:t>괄호 안에 표기한다</a:t>
            </a:r>
            <a:r>
              <a:rPr lang="en-US" altLang="ko-KR" sz="4000" dirty="0">
                <a:latin typeface="+mn-ea"/>
              </a:rPr>
              <a:t>.</a:t>
            </a:r>
            <a:r>
              <a:rPr lang="ko-KR" altLang="en-US" sz="4000" dirty="0">
                <a:latin typeface="+mn-ea"/>
              </a:rPr>
              <a:t> 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4636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6467475" y="800100"/>
            <a:ext cx="5353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독립인용 예시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019300"/>
            <a:ext cx="15824200" cy="7273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그쪽 방향으로 창문을 내다보면 오랜 세월 늘 그늘이 져서 거무칙칙한 높다란 벽이 막힘없이 들어오는데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이 벽은 그 속에 숨어 있는 아름다움을 알아보기 위해 망원경을 쓸 필요가 없이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어떤 근시안이라도 볼 수 있을 정도로 내 유리창에서 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3</a:t>
            </a:r>
            <a:r>
              <a:rPr lang="ko-KR" altLang="en-US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미터도 안 되는 곳까지 바싹 붙어 있었다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35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 marL="10160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In that direction, my windows commanded an unobstructed view of a lofty wall, black by age and everlasting shade; which wall required no spy-glass to bring out its lurking beauties, but, for the benefit of all near-sighted spectators, was pushed up to within ten feet of my window-panes. (｢</a:t>
            </a:r>
            <a:r>
              <a:rPr lang="ko-KR" altLang="en-US" sz="3500" kern="0" spc="-100" dirty="0" err="1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바틀비</a:t>
            </a:r>
            <a:r>
              <a:rPr lang="en-US" altLang="ko-KR" sz="3500" kern="0" spc="-10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｣ 22)</a:t>
            </a:r>
            <a:endParaRPr lang="ko-KR" altLang="en-US" sz="35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300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grpSp>
        <p:nvGrpSpPr>
          <p:cNvPr id="8" name="Group 8"/>
          <p:cNvGrpSpPr/>
          <p:nvPr/>
        </p:nvGrpSpPr>
        <p:grpSpPr>
          <a:xfrm>
            <a:off x="2147483647" y="-2147483648"/>
            <a:ext cx="2147483647" cy="2147483647"/>
            <a:chOff x="0" y="0"/>
            <a:chExt cx="0" cy="0"/>
          </a:xfrm>
        </p:grpSpPr>
      </p:grpSp>
      <p:sp>
        <p:nvSpPr>
          <p:cNvPr id="12" name="TextBox 12"/>
          <p:cNvSpPr txBox="1"/>
          <p:nvPr/>
        </p:nvSpPr>
        <p:spPr>
          <a:xfrm>
            <a:off x="3632200" y="4152900"/>
            <a:ext cx="11023600" cy="35687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0000" b="0" i="0" u="none" strike="noStrike" spc="-400" dirty="0">
                <a:solidFill>
                  <a:srgbClr val="9E9E9E"/>
                </a:solidFill>
                <a:latin typeface="동국체" pitchFamily="2" charset="-127"/>
                <a:ea typeface="동국체" pitchFamily="2" charset="-127"/>
              </a:rPr>
              <a:t>참고문헌</a:t>
            </a:r>
            <a:endParaRPr lang="ko-KR" sz="20000" b="0" i="0" u="none" strike="noStrike" spc="-400" dirty="0">
              <a:solidFill>
                <a:srgbClr val="595959"/>
              </a:solidFill>
              <a:latin typeface="동국체" pitchFamily="2" charset="-127"/>
              <a:ea typeface="동국체" pitchFamily="2" charset="-127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2603500"/>
            <a:ext cx="4686300" cy="7493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048500" y="2787650"/>
            <a:ext cx="4191000" cy="381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ko-KR" altLang="en-US" sz="2200" b="0" i="0" u="none" strike="noStrike" dirty="0" err="1">
                <a:solidFill>
                  <a:srgbClr val="000000"/>
                </a:solidFill>
                <a:latin typeface="Gmarket Sans Medium"/>
              </a:rPr>
              <a:t>졸업논문캡스톤프로젝트</a:t>
            </a:r>
            <a:endParaRPr lang="en-US" sz="2200" b="0" i="0" u="none" strike="noStrike" dirty="0">
              <a:solidFill>
                <a:srgbClr val="000000"/>
              </a:solidFill>
              <a:latin typeface="Gmarket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94783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557838" y="419100"/>
            <a:ext cx="7172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참고문헌 규격 및 순서</a:t>
            </a:r>
            <a:endParaRPr lang="en-GB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457200" y="1584542"/>
            <a:ext cx="17373600" cy="5513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참고문헌은 제목을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가운데 정렬하고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글자 크기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12pt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참고문헌의 내용은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양쪽 정렬로 하고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글자 크기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11pt,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내어쓰기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33pt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설정한다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문헌은 한글 문헌을 먼저 제시한 뒤 영어 문헌을 배열한다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한글 문헌은 가나다 순으로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영어 문헌은 알파벳 순으로 정렬한다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한글 논문의 제목은 영어로 번역하지 않아도 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5844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단행본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1231900" y="2628900"/>
            <a:ext cx="15608300" cy="643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저자명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천선영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죽음을 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파주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나남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2012.</a:t>
            </a:r>
          </a:p>
          <a:p>
            <a:pPr>
              <a:lnSpc>
                <a:spcPct val="150000"/>
              </a:lnSpc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출판지는 책의 앞부분이나 뒷부분에 제시된 출판정보에서 찾을 수 있다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1505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단행본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영문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7062450" cy="5513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저자명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). </a:t>
            </a:r>
            <a:r>
              <a:rPr lang="ko-KR" altLang="en-US" sz="4000" i="1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en-US" altLang="ko-KR" sz="4000" dirty="0">
                <a:solidFill>
                  <a:srgbClr val="000000"/>
                </a:solidFill>
                <a:effectLst/>
                <a:ea typeface="나눔명조"/>
              </a:rPr>
              <a:t>Brant, Harriet. </a:t>
            </a:r>
            <a:r>
              <a:rPr lang="en-US" altLang="ko-KR" sz="4000" i="1" dirty="0">
                <a:effectLst/>
                <a:ea typeface="나눔명조"/>
              </a:rPr>
              <a:t>Burke and Paine. </a:t>
            </a:r>
            <a:r>
              <a:rPr lang="en-US" altLang="ko-KR" sz="4000" dirty="0">
                <a:solidFill>
                  <a:srgbClr val="000000"/>
                </a:solidFill>
                <a:effectLst/>
                <a:ea typeface="나눔명조"/>
              </a:rPr>
              <a:t>Oxford: </a:t>
            </a:r>
            <a:r>
              <a:rPr lang="en-US" altLang="ko-KR" sz="4000" dirty="0">
                <a:effectLst/>
                <a:ea typeface="나눔명조"/>
              </a:rPr>
              <a:t>Oxford UP, </a:t>
            </a:r>
            <a:r>
              <a:rPr lang="en-US" altLang="ko-KR" sz="4000" dirty="0">
                <a:solidFill>
                  <a:srgbClr val="000000"/>
                </a:solidFill>
                <a:effectLst/>
                <a:ea typeface="나눔명조"/>
              </a:rPr>
              <a:t>1984. </a:t>
            </a:r>
          </a:p>
          <a:p>
            <a:pPr>
              <a:lnSpc>
                <a:spcPct val="150000"/>
              </a:lnSpc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외국 대학 출판사의 경우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University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U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Press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는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P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로 줄여 쓴다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78527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번역서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1847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원저자명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번역자명 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저서명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출판지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출판사명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출판연도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 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까뮈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알베르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김하영 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『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시지프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신화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서울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책세상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1997.</a:t>
            </a:r>
          </a:p>
        </p:txBody>
      </p:sp>
    </p:spTree>
    <p:extLst>
      <p:ext uri="{BB962C8B-B14F-4D97-AF65-F5344CB8AC3E}">
        <p14:creationId xmlns:p14="http://schemas.microsoft.com/office/powerpoint/2010/main" val="3244837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학술논문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6458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「논문제목」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발행연도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쪽수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 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홍길동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「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필경사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문학저널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 42.2 (2024): 157-75.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altLang="ko-KR" sz="4000" dirty="0"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  <a:endParaRPr lang="en-GB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논문 제목 뒤의 「」 다음에는 마침표를 찍지만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『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』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뒤에는 마침표를 찍지 않는다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 </a:t>
            </a:r>
            <a:endParaRPr lang="en-US" altLang="ko-KR" sz="4000" dirty="0"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호가 없는 경우에는 권만 표기한다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43 (2024): 157-75.</a:t>
            </a:r>
          </a:p>
        </p:txBody>
      </p:sp>
    </p:spTree>
    <p:extLst>
      <p:ext uri="{BB962C8B-B14F-4D97-AF65-F5344CB8AC3E}">
        <p14:creationId xmlns:p14="http://schemas.microsoft.com/office/powerpoint/2010/main" val="49673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학술논문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영문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7138650" cy="7360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 성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이름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논문제목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r>
              <a:rPr lang="ko-KR" altLang="en-US" sz="4000" i="1" dirty="0">
                <a:latin typeface="동국체" pitchFamily="2" charset="-127"/>
                <a:ea typeface="동국체" pitchFamily="2" charset="-127"/>
              </a:rPr>
              <a:t>간행물명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권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 (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발행연도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):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쪽수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  </a:t>
            </a: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예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) </a:t>
            </a:r>
            <a:r>
              <a:rPr lang="en-US" altLang="ko-KR" sz="4000" kern="0" dirty="0" err="1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Macovski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Michael S.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Wuthering Heights and the Rhetoric of Interpretation.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 </a:t>
            </a:r>
            <a:r>
              <a:rPr lang="en-US" altLang="ko-KR" sz="4000" i="1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ELH 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54.2 (1987): 363–84.</a:t>
            </a:r>
          </a:p>
          <a:p>
            <a:pPr>
              <a:lnSpc>
                <a:spcPct val="150000"/>
              </a:lnSpc>
            </a:pPr>
            <a:endParaRPr lang="en-US" altLang="ko-KR" sz="40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>
              <a:lnSpc>
                <a:spcPct val="150000"/>
              </a:lnSpc>
            </a:pPr>
            <a:r>
              <a:rPr lang="en-GB" altLang="ko-KR" sz="4000" dirty="0">
                <a:latin typeface="동국체" pitchFamily="2" charset="-127"/>
                <a:ea typeface="동국체" pitchFamily="2" charset="-127"/>
              </a:rPr>
              <a:t>&lt;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유의사항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&gt;</a:t>
            </a:r>
            <a:endParaRPr lang="en-US" altLang="ko-KR" sz="40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큰따옴표는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“”</a:t>
            </a:r>
            <a:r>
              <a:rPr lang="ko-KR" altLang="en-US" sz="4000" kern="0" dirty="0">
                <a:solidFill>
                  <a:srgbClr val="000000"/>
                </a:solidFill>
                <a:latin typeface="빙그레체" panose="02030503000000000000" pitchFamily="18" charset="-127"/>
                <a:ea typeface="동국체" pitchFamily="2" charset="-127"/>
              </a:rPr>
              <a:t>의 형태를 사용한다</a:t>
            </a:r>
            <a:r>
              <a:rPr lang="en-US" altLang="ko-KR" sz="4000" kern="0" dirty="0">
                <a:solidFill>
                  <a:srgbClr val="000000"/>
                </a:solidFill>
                <a:latin typeface="빙그레체" panose="02030503000000000000" pitchFamily="18" charset="-127"/>
                <a:ea typeface="동국체" pitchFamily="2" charset="-127"/>
              </a:rPr>
              <a:t>.</a:t>
            </a:r>
            <a:endParaRPr lang="en-US" altLang="ko-KR" sz="4000" kern="0" dirty="0">
              <a:solidFill>
                <a:srgbClr val="000000"/>
              </a:solidFill>
              <a:latin typeface="동국체" pitchFamily="2" charset="-127"/>
              <a:ea typeface="동국체" pitchFamily="2" charset="-127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논문 제목은 큰따옴표로 묶고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마침표는 큰따옴표 안에 표기한다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간행물명 뒤에는 마침표를 찍지 않는다</a:t>
            </a:r>
            <a:r>
              <a:rPr lang="en-US" altLang="ko-KR" sz="4000" kern="0" dirty="0">
                <a:solidFill>
                  <a:srgbClr val="000000"/>
                </a:solidFill>
                <a:latin typeface="동국체" pitchFamily="2" charset="-127"/>
                <a:ea typeface="동국체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5361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E78F8E16-B782-48C9-ADD0-407A21E89660}"/>
              </a:ext>
            </a:extLst>
          </p:cNvPr>
          <p:cNvSpPr txBox="1"/>
          <p:nvPr/>
        </p:nvSpPr>
        <p:spPr>
          <a:xfrm>
            <a:off x="5710237" y="1104900"/>
            <a:ext cx="6867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학위논문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(</a:t>
            </a:r>
            <a:r>
              <a:rPr lang="ko-KR" altLang="en-US" sz="5400" b="1" dirty="0">
                <a:latin typeface="동국체" pitchFamily="2" charset="-127"/>
                <a:ea typeface="동국체" pitchFamily="2" charset="-127"/>
              </a:rPr>
              <a:t>국문</a:t>
            </a:r>
            <a:r>
              <a:rPr lang="en-US" altLang="ko-KR" sz="5400" b="1" dirty="0">
                <a:latin typeface="동국체" pitchFamily="2" charset="-127"/>
                <a:ea typeface="동국체" pitchFamily="2" charset="-127"/>
              </a:rPr>
              <a:t>)</a:t>
            </a:r>
            <a:endParaRPr lang="en-GB" altLang="ko-KR" sz="5400" b="1" dirty="0">
              <a:latin typeface="동국체" pitchFamily="2" charset="-127"/>
              <a:ea typeface="동국체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BEC4B-9270-423D-B768-B8718312FD46}"/>
              </a:ext>
            </a:extLst>
          </p:cNvPr>
          <p:cNvSpPr txBox="1"/>
          <p:nvPr/>
        </p:nvSpPr>
        <p:spPr>
          <a:xfrm>
            <a:off x="768350" y="2705100"/>
            <a:ext cx="16751300" cy="27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연구자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「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논문명</a:t>
            </a:r>
            <a:r>
              <a:rPr lang="ko-KR" altLang="en-US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석사 또는 박사학위논문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학위수여대학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발행년도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) </a:t>
            </a:r>
            <a:r>
              <a:rPr lang="ko-KR" altLang="en-US" sz="4000" dirty="0" err="1">
                <a:latin typeface="동국체" pitchFamily="2" charset="-127"/>
                <a:ea typeface="동국체" pitchFamily="2" charset="-127"/>
              </a:rPr>
              <a:t>박방초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en-US" altLang="ko-KR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「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융의 심리학으로 본 콤플렉스의 이해 착한 아이 콤플렉스를 중심으로</a:t>
            </a:r>
            <a:r>
              <a:rPr lang="ko-KR" altLang="en-US" sz="40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」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석사학위논문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. </a:t>
            </a:r>
            <a:r>
              <a:rPr lang="ko-KR" altLang="en-US" sz="4000" dirty="0">
                <a:latin typeface="동국체" pitchFamily="2" charset="-127"/>
                <a:ea typeface="동국체" pitchFamily="2" charset="-127"/>
              </a:rPr>
              <a:t>협성대학교</a:t>
            </a:r>
            <a:r>
              <a:rPr lang="en-US" altLang="ko-KR" sz="4000" dirty="0">
                <a:latin typeface="동국체" pitchFamily="2" charset="-127"/>
                <a:ea typeface="동국체" pitchFamily="2" charset="-127"/>
              </a:rPr>
              <a:t>, 2016. </a:t>
            </a:r>
          </a:p>
        </p:txBody>
      </p:sp>
    </p:spTree>
    <p:extLst>
      <p:ext uri="{BB962C8B-B14F-4D97-AF65-F5344CB8AC3E}">
        <p14:creationId xmlns:p14="http://schemas.microsoft.com/office/powerpoint/2010/main" val="876283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동국체"/>
        <a:ea typeface="동국체"/>
        <a:cs typeface=""/>
      </a:majorFont>
      <a:minorFont>
        <a:latin typeface="동국체"/>
        <a:ea typeface="동국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870</Words>
  <Application>Microsoft Office PowerPoint</Application>
  <PresentationFormat>사용자 지정</PresentationFormat>
  <Paragraphs>78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맑은 고딕</vt:lpstr>
      <vt:lpstr>Arial</vt:lpstr>
      <vt:lpstr>Gmarket Sans Medium</vt:lpstr>
      <vt:lpstr>빙그레체</vt:lpstr>
      <vt:lpstr>동국체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MS H</dc:creator>
  <cp:lastModifiedBy>USER</cp:lastModifiedBy>
  <cp:revision>59</cp:revision>
  <dcterms:created xsi:type="dcterms:W3CDTF">2006-08-16T00:00:00Z</dcterms:created>
  <dcterms:modified xsi:type="dcterms:W3CDTF">2026-04-02T08:39:00Z</dcterms:modified>
</cp:coreProperties>
</file>